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61" r:id="rId5"/>
    <p:sldId id="259" r:id="rId6"/>
    <p:sldId id="266" r:id="rId7"/>
    <p:sldId id="267" r:id="rId8"/>
    <p:sldId id="268" r:id="rId9"/>
    <p:sldId id="273" r:id="rId10"/>
    <p:sldId id="274" r:id="rId11"/>
    <p:sldId id="269" r:id="rId12"/>
    <p:sldId id="270" r:id="rId13"/>
    <p:sldId id="271" r:id="rId14"/>
    <p:sldId id="272" r:id="rId15"/>
    <p:sldId id="275" r:id="rId16"/>
    <p:sldId id="276" r:id="rId17"/>
    <p:sldId id="260" r:id="rId18"/>
    <p:sldId id="277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48" autoAdjust="0"/>
    <p:restoredTop sz="94660"/>
  </p:normalViewPr>
  <p:slideViewPr>
    <p:cSldViewPr snapToGrid="0">
      <p:cViewPr varScale="1">
        <p:scale>
          <a:sx n="73" d="100"/>
          <a:sy n="73" d="100"/>
        </p:scale>
        <p:origin x="42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6/1/2023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6/1/2023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FB708-9574-2697-0296-C9040151A0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4028" y="2698410"/>
            <a:ext cx="11523944" cy="1626248"/>
          </a:xfrm>
        </p:spPr>
        <p:txBody>
          <a:bodyPr>
            <a:noAutofit/>
          </a:bodyPr>
          <a:lstStyle/>
          <a:p>
            <a:pPr algn="ctr"/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Nhận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dạng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khuôn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mặt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chấm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DD90DA-64BB-7597-5998-CEE1FD5AA1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10113" y="272468"/>
            <a:ext cx="7197726" cy="1405467"/>
          </a:xfrm>
        </p:spPr>
        <p:txBody>
          <a:bodyPr>
            <a:normAutofit/>
          </a:bodyPr>
          <a:lstStyle/>
          <a:p>
            <a:pPr algn="ctr"/>
            <a:r>
              <a:rPr lang="en-US" sz="1600" b="1" dirty="0" err="1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Đại</a:t>
            </a:r>
            <a:r>
              <a:rPr lang="en-US" sz="1600" b="1" dirty="0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sz="1600" b="1" dirty="0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bách</a:t>
            </a:r>
            <a:r>
              <a:rPr lang="en-US" sz="1600" b="1" dirty="0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khoa - </a:t>
            </a:r>
            <a:r>
              <a:rPr lang="en-US" sz="1600" b="1" dirty="0" err="1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đại</a:t>
            </a:r>
            <a:r>
              <a:rPr lang="en-US" sz="1600" b="1" dirty="0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sz="1600" b="1" dirty="0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đà</a:t>
            </a:r>
            <a:r>
              <a:rPr lang="en-US" sz="1600" b="1" dirty="0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nẵng</a:t>
            </a:r>
            <a:endParaRPr lang="en-US" sz="1600" b="1" dirty="0">
              <a:solidFill>
                <a:schemeClr val="tx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1600" b="1" dirty="0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Khoa </a:t>
            </a:r>
            <a:r>
              <a:rPr lang="en-US" sz="1600" b="1" dirty="0" err="1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điện</a:t>
            </a:r>
            <a:r>
              <a:rPr lang="en-US" sz="1600" b="1" dirty="0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tử</a:t>
            </a:r>
            <a:r>
              <a:rPr lang="en-US" sz="1600" b="1" dirty="0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viễn</a:t>
            </a:r>
            <a:r>
              <a:rPr lang="en-US" sz="1600" b="1" dirty="0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endParaRPr lang="en-US" sz="1600" b="1" dirty="0">
              <a:solidFill>
                <a:schemeClr val="tx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1600" b="1" dirty="0" err="1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Chuyên</a:t>
            </a:r>
            <a:r>
              <a:rPr lang="en-US" sz="1600" b="1" dirty="0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ngành</a:t>
            </a:r>
            <a:r>
              <a:rPr lang="en-US" sz="1600" b="1" dirty="0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kỹ</a:t>
            </a:r>
            <a:r>
              <a:rPr lang="en-US" sz="1600" b="1" dirty="0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thuật</a:t>
            </a:r>
            <a:r>
              <a:rPr lang="en-US" sz="1600" b="1" dirty="0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máy</a:t>
            </a:r>
            <a:r>
              <a:rPr lang="en-US" sz="1600" b="1" dirty="0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endParaRPr lang="en-US" sz="1600" b="1" dirty="0">
              <a:solidFill>
                <a:schemeClr val="tx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5F8D7E9-46F0-88E8-97A7-43D7B24720B9}"/>
              </a:ext>
            </a:extLst>
          </p:cNvPr>
          <p:cNvSpPr txBox="1"/>
          <p:nvPr/>
        </p:nvSpPr>
        <p:spPr>
          <a:xfrm>
            <a:off x="3634636" y="1760065"/>
            <a:ext cx="88293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BẢO VỆ ĐỒ ÁN TỐT NGHIỆP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4BB691-4391-D66A-D561-8F7B65563C0D}"/>
              </a:ext>
            </a:extLst>
          </p:cNvPr>
          <p:cNvSpPr txBox="1"/>
          <p:nvPr/>
        </p:nvSpPr>
        <p:spPr>
          <a:xfrm>
            <a:off x="3634636" y="4991563"/>
            <a:ext cx="55490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Giảng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hướng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dẫn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000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TS </a:t>
            </a:r>
            <a:r>
              <a:rPr lang="en-US" sz="2000" b="1" i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Trần</a:t>
            </a:r>
            <a:r>
              <a:rPr lang="en-US" sz="2000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i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Thị</a:t>
            </a:r>
            <a:r>
              <a:rPr lang="en-US" sz="2000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Minh </a:t>
            </a:r>
            <a:r>
              <a:rPr lang="en-US" sz="2000" b="1" i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Hạnh</a:t>
            </a:r>
            <a:endParaRPr lang="en-US" sz="2000" b="1" i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b="1" i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Sinh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000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Đặng </a:t>
            </a:r>
            <a:r>
              <a:rPr lang="en-US" sz="2000" b="1" i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2000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Minh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01BF66B-2C6D-33F3-2DEA-2B10F0075D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6617" y="95611"/>
            <a:ext cx="1923053" cy="16262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6EDB815-A832-B1B0-A51D-A280F2CE21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294" y="221380"/>
            <a:ext cx="1323496" cy="1323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4733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BC5FCCE-D386-5B43-9030-6180A545F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7" y="158663"/>
            <a:ext cx="10131425" cy="780789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quả</a:t>
            </a: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thu</a:t>
            </a: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khuôn</a:t>
            </a: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mặt</a:t>
            </a:r>
            <a:endParaRPr lang="en-US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23C483F-639C-D0FC-46FB-7065F971C8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70283" y="1691014"/>
            <a:ext cx="8651431" cy="114022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782BCFE-E576-6696-E48C-A6D87B24D2AC}"/>
              </a:ext>
            </a:extLst>
          </p:cNvPr>
          <p:cNvSpPr txBox="1"/>
          <p:nvPr/>
        </p:nvSpPr>
        <p:spPr>
          <a:xfrm>
            <a:off x="4611663" y="1159488"/>
            <a:ext cx="29686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chemeClr val="bg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Bảng</a:t>
            </a:r>
            <a:r>
              <a:rPr lang="en-US" sz="2400" dirty="0">
                <a:solidFill>
                  <a:schemeClr val="bg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2400" dirty="0">
                <a:solidFill>
                  <a:schemeClr val="bg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quả</a:t>
            </a:r>
            <a:r>
              <a:rPr lang="en-US" sz="2400" dirty="0">
                <a:solidFill>
                  <a:schemeClr val="bg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thu</a:t>
            </a:r>
            <a:r>
              <a:rPr lang="en-US" sz="2400" dirty="0">
                <a:solidFill>
                  <a:schemeClr val="bg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endParaRPr lang="en-US" sz="2400" dirty="0">
              <a:solidFill>
                <a:schemeClr val="bg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713DF00-F513-9A6F-0CCD-DFA5242FE6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358" y="3391682"/>
            <a:ext cx="5347335" cy="221869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C4EE3DE-087A-6249-B98B-20C6A3970D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2309" y="3391683"/>
            <a:ext cx="5323840" cy="221869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438C549-922D-5B65-61D7-E4DD5FD425BB}"/>
              </a:ext>
            </a:extLst>
          </p:cNvPr>
          <p:cNvSpPr txBox="1"/>
          <p:nvPr/>
        </p:nvSpPr>
        <p:spPr>
          <a:xfrm>
            <a:off x="1277382" y="5720068"/>
            <a:ext cx="3817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hộp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giới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hạn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ở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lần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huấn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luyện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CD5E48F-55AB-2627-3E79-16132DCD9021}"/>
              </a:ext>
            </a:extLst>
          </p:cNvPr>
          <p:cNvSpPr txBox="1"/>
          <p:nvPr/>
        </p:nvSpPr>
        <p:spPr>
          <a:xfrm>
            <a:off x="7344426" y="5750095"/>
            <a:ext cx="3817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hộp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giới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hạn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ở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lần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huấn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luyện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</a:t>
            </a:r>
          </a:p>
        </p:txBody>
      </p:sp>
    </p:spTree>
    <p:extLst>
      <p:ext uri="{BB962C8B-B14F-4D97-AF65-F5344CB8AC3E}">
        <p14:creationId xmlns:p14="http://schemas.microsoft.com/office/powerpoint/2010/main" val="15439438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BC5FCCE-D386-5B43-9030-6180A545F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7" y="158663"/>
            <a:ext cx="10131425" cy="1131518"/>
          </a:xfrm>
        </p:spPr>
        <p:txBody>
          <a:bodyPr>
            <a:noAutofit/>
          </a:bodyPr>
          <a:lstStyle/>
          <a:p>
            <a:pPr algn="ctr"/>
            <a:r>
              <a:rPr lang="en-US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nhận</a:t>
            </a: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dạng</a:t>
            </a: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danh</a:t>
            </a: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áp</a:t>
            </a: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Facenet</a:t>
            </a:r>
            <a:endParaRPr lang="en-US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AC0ED8A-A0F2-61F6-5B5D-73354C03E7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8493" y="1588787"/>
            <a:ext cx="9435012" cy="313352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43FBDAF-5036-2D70-12A9-7572BD8207ED}"/>
              </a:ext>
            </a:extLst>
          </p:cNvPr>
          <p:cNvSpPr txBox="1"/>
          <p:nvPr/>
        </p:nvSpPr>
        <p:spPr>
          <a:xfrm>
            <a:off x="2157607" y="5121127"/>
            <a:ext cx="609391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T</a:t>
            </a:r>
            <a:r>
              <a:rPr lang="en-US" sz="2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ập</a:t>
            </a:r>
            <a:r>
              <a:rPr lang="en-US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dữ</a:t>
            </a:r>
            <a:r>
              <a:rPr lang="en-US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liệu</a:t>
            </a:r>
            <a:r>
              <a:rPr lang="en-US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A </a:t>
            </a:r>
            <a:r>
              <a:rPr lang="en-US" sz="2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là</a:t>
            </a:r>
            <a:r>
              <a:rPr lang="en-US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tập</a:t>
            </a:r>
            <a:r>
              <a:rPr lang="en-US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dữ</a:t>
            </a:r>
            <a:r>
              <a:rPr lang="en-US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liệu</a:t>
            </a:r>
            <a:r>
              <a:rPr lang="en-US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thực</a:t>
            </a:r>
            <a:r>
              <a:rPr lang="en-US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tế</a:t>
            </a:r>
            <a:endParaRPr lang="en-US" sz="2400" dirty="0">
              <a:solidFill>
                <a:schemeClr val="bg1"/>
              </a:solidFill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T</a:t>
            </a:r>
            <a:r>
              <a:rPr lang="en-US" sz="2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ập</a:t>
            </a:r>
            <a:r>
              <a:rPr lang="en-US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dữ</a:t>
            </a:r>
            <a:r>
              <a:rPr lang="en-US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liệu</a:t>
            </a:r>
            <a:r>
              <a:rPr lang="en-US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B </a:t>
            </a:r>
            <a:r>
              <a:rPr lang="en-US" sz="2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là</a:t>
            </a:r>
            <a:r>
              <a:rPr lang="en-US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tập</a:t>
            </a:r>
            <a:r>
              <a:rPr lang="en-US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dữ</a:t>
            </a:r>
            <a:r>
              <a:rPr lang="en-US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liệu</a:t>
            </a:r>
            <a:r>
              <a:rPr lang="en-US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người</a:t>
            </a:r>
            <a:r>
              <a:rPr lang="en-US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nổi</a:t>
            </a:r>
            <a:r>
              <a:rPr lang="en-US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tiếng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40319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BC5FCCE-D386-5B43-9030-6180A545F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7" y="158663"/>
            <a:ext cx="10131425" cy="1068888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Phương</a:t>
            </a: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pháp</a:t>
            </a: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loại</a:t>
            </a: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áp</a:t>
            </a: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learning </a:t>
            </a:r>
            <a:r>
              <a:rPr lang="en-US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simililarity</a:t>
            </a:r>
            <a:endParaRPr lang="en-US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A741FDB-7A1C-F951-EE29-89C2167536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6067" y="1227551"/>
            <a:ext cx="7760781" cy="547178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311585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BC5FCCE-D386-5B43-9030-6180A545F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7" y="158663"/>
            <a:ext cx="10131425" cy="1068888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Phương</a:t>
            </a: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pháp</a:t>
            </a: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loại</a:t>
            </a: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áp</a:t>
            </a: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Neural network</a:t>
            </a:r>
          </a:p>
        </p:txBody>
      </p:sp>
      <p:pic>
        <p:nvPicPr>
          <p:cNvPr id="2" name="Content Placeholder 1">
            <a:extLst>
              <a:ext uri="{FF2B5EF4-FFF2-40B4-BE49-F238E27FC236}">
                <a16:creationId xmlns:a16="http://schemas.microsoft.com/office/drawing/2014/main" id="{39644163-FB9A-7695-9394-A974DFD731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61" y="2529066"/>
            <a:ext cx="5857839" cy="2166208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7EC02B0-5321-78E7-9C9F-084367CE0B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5824" y="1699217"/>
            <a:ext cx="5708015" cy="34105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4D11FA1-C8B8-5B75-5B40-D96D277D056F}"/>
              </a:ext>
            </a:extLst>
          </p:cNvPr>
          <p:cNvSpPr txBox="1"/>
          <p:nvPr/>
        </p:nvSpPr>
        <p:spPr>
          <a:xfrm>
            <a:off x="7989273" y="1303058"/>
            <a:ext cx="2567836" cy="3836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Sơ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mạng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huấn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luyện</a:t>
            </a: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83B19B-6CAF-F861-442B-AC9E738796A9}"/>
              </a:ext>
            </a:extLst>
          </p:cNvPr>
          <p:cNvSpPr txBox="1"/>
          <p:nvPr/>
        </p:nvSpPr>
        <p:spPr>
          <a:xfrm>
            <a:off x="2093690" y="2021947"/>
            <a:ext cx="2718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Tổng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quan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BD0F10-E030-2AD9-0212-B82D8181CF3F}"/>
              </a:ext>
            </a:extLst>
          </p:cNvPr>
          <p:cNvSpPr txBox="1"/>
          <p:nvPr/>
        </p:nvSpPr>
        <p:spPr>
          <a:xfrm>
            <a:off x="6784442" y="5302784"/>
            <a:ext cx="49774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kích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hoạt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ReLU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mất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mát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CrossEntropy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Optimizer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thử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nghiệm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SGD, Adam,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AdamW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Learning Rate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thử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nghiệm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0.0001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tới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0.01</a:t>
            </a:r>
          </a:p>
        </p:txBody>
      </p:sp>
    </p:spTree>
    <p:extLst>
      <p:ext uri="{BB962C8B-B14F-4D97-AF65-F5344CB8AC3E}">
        <p14:creationId xmlns:p14="http://schemas.microsoft.com/office/powerpoint/2010/main" val="12220846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9F109-0499-A77D-F2EF-710AC1E82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9118" y="0"/>
            <a:ext cx="11373633" cy="805841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Dataset </a:t>
            </a:r>
            <a:r>
              <a:rPr lang="en-US" sz="32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nhận</a:t>
            </a:r>
            <a:r>
              <a:rPr lang="en-US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danh</a:t>
            </a:r>
            <a:r>
              <a:rPr lang="en-US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endParaRPr lang="en-US" sz="3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642401-6966-D6A5-BC6B-4CFD772E901D}"/>
              </a:ext>
            </a:extLst>
          </p:cNvPr>
          <p:cNvSpPr txBox="1"/>
          <p:nvPr/>
        </p:nvSpPr>
        <p:spPr>
          <a:xfrm>
            <a:off x="637271" y="1347271"/>
            <a:ext cx="513722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Tập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tế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31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đối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tượng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Tập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nổi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tiếng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103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đối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tượng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1FB717D-3AC1-6D7F-776F-A366CBE675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322257"/>
            <a:ext cx="5622803" cy="19356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7338BED-8156-3492-8BB4-FE23CF27F3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0429" y="3742716"/>
            <a:ext cx="5194300" cy="28543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6A193AE-5C8D-A5BC-85B2-36DEA0847B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656" y="3734431"/>
            <a:ext cx="4935855" cy="28384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B09E853-33A8-9AE8-01F1-13B703BA846A}"/>
              </a:ext>
            </a:extLst>
          </p:cNvPr>
          <p:cNvSpPr txBox="1"/>
          <p:nvPr/>
        </p:nvSpPr>
        <p:spPr>
          <a:xfrm>
            <a:off x="1290181" y="3319397"/>
            <a:ext cx="37953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nổi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tiếng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92EB83-6921-3454-37A9-428A09686C61}"/>
              </a:ext>
            </a:extLst>
          </p:cNvPr>
          <p:cNvSpPr txBox="1"/>
          <p:nvPr/>
        </p:nvSpPr>
        <p:spPr>
          <a:xfrm>
            <a:off x="6665935" y="3296432"/>
            <a:ext cx="37953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tế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2DD07D-2937-81B5-0522-50F49B8AF652}"/>
              </a:ext>
            </a:extLst>
          </p:cNvPr>
          <p:cNvSpPr txBox="1"/>
          <p:nvPr/>
        </p:nvSpPr>
        <p:spPr>
          <a:xfrm>
            <a:off x="6591727" y="817229"/>
            <a:ext cx="37953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nổi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tiếng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đeo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khẩu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trang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56107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BC5FCCE-D386-5B43-9030-6180A545F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7" y="158663"/>
            <a:ext cx="10131425" cy="780789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quả</a:t>
            </a: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thu</a:t>
            </a: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nhận</a:t>
            </a: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danh</a:t>
            </a: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endParaRPr lang="en-US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5EB166-1B1E-DBB0-FF9F-630504C7CA67}"/>
              </a:ext>
            </a:extLst>
          </p:cNvPr>
          <p:cNvSpPr txBox="1"/>
          <p:nvPr/>
        </p:nvSpPr>
        <p:spPr>
          <a:xfrm>
            <a:off x="469726" y="1155506"/>
            <a:ext cx="80542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solidFill>
                  <a:schemeClr val="bg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Phương</a:t>
            </a:r>
            <a:r>
              <a:rPr lang="en-US" sz="2400" b="1" dirty="0">
                <a:solidFill>
                  <a:schemeClr val="bg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bg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pháp</a:t>
            </a:r>
            <a:r>
              <a:rPr lang="en-US" sz="2400" b="1" dirty="0">
                <a:solidFill>
                  <a:schemeClr val="bg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learning </a:t>
            </a:r>
            <a:r>
              <a:rPr lang="en-US" sz="2400" b="1" dirty="0" err="1">
                <a:solidFill>
                  <a:schemeClr val="bg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simililarity</a:t>
            </a:r>
            <a:endParaRPr lang="en-US" sz="2400" b="1" dirty="0">
              <a:solidFill>
                <a:schemeClr val="bg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AEE86B7-5357-1934-8230-8D5A3E6872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18137" y="2068183"/>
            <a:ext cx="8155723" cy="18916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9D27F26-C685-AA93-C3FC-A802351828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8137" y="4525030"/>
            <a:ext cx="8155723" cy="18916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91A9D8F-0560-01DF-9B78-D7D33F18E7F0}"/>
              </a:ext>
            </a:extLst>
          </p:cNvPr>
          <p:cNvSpPr txBox="1"/>
          <p:nvPr/>
        </p:nvSpPr>
        <p:spPr>
          <a:xfrm>
            <a:off x="2018137" y="1644488"/>
            <a:ext cx="36826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Tập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tế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ABECE3-F179-F86B-77BF-472E93D88FE0}"/>
              </a:ext>
            </a:extLst>
          </p:cNvPr>
          <p:cNvSpPr txBox="1"/>
          <p:nvPr/>
        </p:nvSpPr>
        <p:spPr>
          <a:xfrm>
            <a:off x="2018137" y="4104912"/>
            <a:ext cx="36826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Tập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nổi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tiếng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26110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BC5FCCE-D386-5B43-9030-6180A545F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7" y="158663"/>
            <a:ext cx="10131425" cy="780789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quả</a:t>
            </a: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thu</a:t>
            </a: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nhận</a:t>
            </a: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danh</a:t>
            </a: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endParaRPr lang="en-US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5EB166-1B1E-DBB0-FF9F-630504C7CA67}"/>
              </a:ext>
            </a:extLst>
          </p:cNvPr>
          <p:cNvSpPr txBox="1"/>
          <p:nvPr/>
        </p:nvSpPr>
        <p:spPr>
          <a:xfrm>
            <a:off x="685801" y="1066800"/>
            <a:ext cx="80542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solidFill>
                  <a:schemeClr val="bg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Phương</a:t>
            </a:r>
            <a:r>
              <a:rPr lang="en-US" sz="2400" b="1" dirty="0">
                <a:solidFill>
                  <a:schemeClr val="bg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bg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pháp</a:t>
            </a:r>
            <a:r>
              <a:rPr lang="en-US" sz="2400" b="1" dirty="0">
                <a:solidFill>
                  <a:schemeClr val="bg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neural network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20EFB07-3CEA-009B-55D8-EAA9152638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2415" y="1867919"/>
            <a:ext cx="5539276" cy="20381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BE5AFBC-6CD7-8C20-7253-4F557B219A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2415" y="4462790"/>
            <a:ext cx="5539276" cy="208715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4B9506F-50C6-9439-EBFD-7814D610CD46}"/>
              </a:ext>
            </a:extLst>
          </p:cNvPr>
          <p:cNvSpPr txBox="1"/>
          <p:nvPr/>
        </p:nvSpPr>
        <p:spPr>
          <a:xfrm>
            <a:off x="1355608" y="1498587"/>
            <a:ext cx="36826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Tập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tế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D96735-88B2-1434-5DAD-27E99B49D429}"/>
              </a:ext>
            </a:extLst>
          </p:cNvPr>
          <p:cNvSpPr txBox="1"/>
          <p:nvPr/>
        </p:nvSpPr>
        <p:spPr>
          <a:xfrm>
            <a:off x="1462415" y="4031003"/>
            <a:ext cx="36826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Tập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nổi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tiếng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38D6699-642E-0432-A0FB-101BCB0D73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453" y="3476598"/>
            <a:ext cx="3925625" cy="1259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3273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70DDB56-9D97-A9F8-E66B-AF25BA504432}"/>
              </a:ext>
            </a:extLst>
          </p:cNvPr>
          <p:cNvSpPr txBox="1"/>
          <p:nvPr/>
        </p:nvSpPr>
        <p:spPr>
          <a:xfrm>
            <a:off x="4822519" y="2653471"/>
            <a:ext cx="68016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DEMO </a:t>
            </a:r>
          </a:p>
        </p:txBody>
      </p:sp>
    </p:spTree>
    <p:extLst>
      <p:ext uri="{BB962C8B-B14F-4D97-AF65-F5344CB8AC3E}">
        <p14:creationId xmlns:p14="http://schemas.microsoft.com/office/powerpoint/2010/main" val="35998280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82290AE-8EA1-C264-2D1E-79E154179205}"/>
              </a:ext>
            </a:extLst>
          </p:cNvPr>
          <p:cNvSpPr txBox="1"/>
          <p:nvPr/>
        </p:nvSpPr>
        <p:spPr>
          <a:xfrm>
            <a:off x="1991638" y="4553128"/>
            <a:ext cx="91314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Cảm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ơn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thầy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cô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bạn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lắng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nghe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2" name="Picture 4" descr="Ashlyn Brady Author: Thank You">
            <a:extLst>
              <a:ext uri="{FF2B5EF4-FFF2-40B4-BE49-F238E27FC236}">
                <a16:creationId xmlns:a16="http://schemas.microsoft.com/office/drawing/2014/main" id="{D7DA4377-D5DB-4B92-8D78-7FADCF35D2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600" y="754042"/>
            <a:ext cx="3480800" cy="348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71684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402C85-EDDD-A011-E121-06E5484AC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Nội</a:t>
            </a: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dung </a:t>
            </a:r>
            <a:r>
              <a:rPr lang="en-US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chính</a:t>
            </a:r>
            <a:endParaRPr lang="en-US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FB5BD0-07CD-A80E-0A24-F7EA99E9DC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3856" y="1828916"/>
            <a:ext cx="4587657" cy="3649133"/>
          </a:xfrm>
        </p:spPr>
        <p:txBody>
          <a:bodyPr>
            <a:normAutofit/>
          </a:bodyPr>
          <a:lstStyle/>
          <a:p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Giới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thiệu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Sơ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tổng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quan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thuyết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trọng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tâm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Hướng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thu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Demo</a:t>
            </a:r>
          </a:p>
        </p:txBody>
      </p:sp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E77931D0-2B60-8709-BD77-23FDD9B0F3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192055"/>
            <a:ext cx="5359571" cy="3386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7022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3432E4-A69A-A464-ADA1-0BB9B593BB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7" y="233819"/>
            <a:ext cx="10131425" cy="1908132"/>
          </a:xfrm>
        </p:spPr>
        <p:txBody>
          <a:bodyPr>
            <a:normAutofit/>
          </a:bodyPr>
          <a:lstStyle/>
          <a:p>
            <a:pPr algn="ctr"/>
            <a:r>
              <a:rPr lang="en-US" sz="2800" b="1" u="sng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Giới</a:t>
            </a:r>
            <a:r>
              <a:rPr lang="en-US" sz="2800" b="1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u="sng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thiệu</a:t>
            </a:r>
            <a:r>
              <a:rPr lang="en-US" sz="2800" b="1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u="sng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sz="2800" b="1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u="sng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b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Nhận</a:t>
            </a: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dạng</a:t>
            </a: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khuôn</a:t>
            </a: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mặt</a:t>
            </a: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chấm</a:t>
            </a: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endParaRPr lang="en-US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35D1E6-B570-8F06-2BFA-0F6750D0891D}"/>
              </a:ext>
            </a:extLst>
          </p:cNvPr>
          <p:cNvSpPr txBox="1"/>
          <p:nvPr/>
        </p:nvSpPr>
        <p:spPr>
          <a:xfrm>
            <a:off x="563670" y="3084834"/>
            <a:ext cx="502293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Nổi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bật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285750" indent="-285750" algn="just">
              <a:buFontTx/>
              <a:buChar char="-"/>
            </a:pP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cả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khuôn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mặt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đeo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khẩu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trang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chính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xác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cao</a:t>
            </a:r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Tx/>
              <a:buChar char="-"/>
            </a:pP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Nhận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danh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đối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tượng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đeo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khẩu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trang</a:t>
            </a:r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3297907-7A7E-9528-87EB-B1BDCF224A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1254" y="2141951"/>
            <a:ext cx="3961130" cy="4284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0087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BC5FCCE-D386-5B43-9030-6180A545F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7" y="158663"/>
            <a:ext cx="10131425" cy="780789"/>
          </a:xfrm>
        </p:spPr>
        <p:txBody>
          <a:bodyPr/>
          <a:lstStyle/>
          <a:p>
            <a:pPr algn="ctr"/>
            <a:r>
              <a:rPr lang="en-US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Sơ</a:t>
            </a: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tổng</a:t>
            </a: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quan</a:t>
            </a:r>
            <a:endParaRPr lang="en-US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CADFCC9-C954-86B7-174E-C1AEE5C81F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8530" y="1925476"/>
            <a:ext cx="9134939" cy="300704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944626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BC5FCCE-D386-5B43-9030-6180A545F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7" y="158663"/>
            <a:ext cx="10131425" cy="780789"/>
          </a:xfrm>
        </p:spPr>
        <p:txBody>
          <a:bodyPr/>
          <a:lstStyle/>
          <a:p>
            <a:pPr algn="ctr"/>
            <a:r>
              <a:rPr lang="en-US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thuyết</a:t>
            </a: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YOLO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07E69D-21DD-ADF1-68D9-89DD00756F6B}"/>
              </a:ext>
            </a:extLst>
          </p:cNvPr>
          <p:cNvSpPr txBox="1"/>
          <p:nvPr/>
        </p:nvSpPr>
        <p:spPr>
          <a:xfrm>
            <a:off x="776614" y="1152395"/>
            <a:ext cx="98579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YOLO (You Only Look Once)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thuật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toán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0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r>
              <a:rPr lang="en-US" sz="2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2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nhận</a:t>
            </a:r>
            <a:r>
              <a:rPr lang="en-US" sz="2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dạng</a:t>
            </a:r>
            <a:r>
              <a:rPr lang="en-US" sz="2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đối</a:t>
            </a:r>
            <a:r>
              <a:rPr lang="en-US" sz="2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tượng</a:t>
            </a:r>
            <a:r>
              <a:rPr lang="en-US" sz="2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sz="2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thời</a:t>
            </a:r>
            <a:r>
              <a:rPr lang="en-US" sz="2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gian</a:t>
            </a:r>
            <a:r>
              <a:rPr lang="en-US" sz="2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F854533-C5A3-D673-9344-E7CACECE2A5C}"/>
              </a:ext>
            </a:extLst>
          </p:cNvPr>
          <p:cNvSpPr txBox="1"/>
          <p:nvPr/>
        </p:nvSpPr>
        <p:spPr>
          <a:xfrm>
            <a:off x="465072" y="1973013"/>
            <a:ext cx="5398718" cy="41088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IOU (INTERSECTION OVER UNION)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Anchor box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Non-max suppression</a:t>
            </a:r>
            <a:endParaRPr lang="en-US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endParaRPr lang="en-US" dirty="0"/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9E1527BC-18D0-D727-5E30-BA845F4342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53627" y="1569829"/>
            <a:ext cx="7237311" cy="4598991"/>
          </a:xfrm>
          <a:prstGeom prst="rect">
            <a:avLst/>
          </a:prstGeom>
        </p:spPr>
      </p:pic>
      <p:pic>
        <p:nvPicPr>
          <p:cNvPr id="2" name="Content Placeholder 4">
            <a:extLst>
              <a:ext uri="{FF2B5EF4-FFF2-40B4-BE49-F238E27FC236}">
                <a16:creationId xmlns:a16="http://schemas.microsoft.com/office/drawing/2014/main" id="{C8679B94-0399-7EF1-266A-84E6DE88CB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9666" y="2445472"/>
            <a:ext cx="3088665" cy="2417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784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BC5FCCE-D386-5B43-9030-6180A545F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7" y="158663"/>
            <a:ext cx="10131425" cy="780789"/>
          </a:xfrm>
        </p:spPr>
        <p:txBody>
          <a:bodyPr/>
          <a:lstStyle/>
          <a:p>
            <a:pPr algn="ctr"/>
            <a:r>
              <a:rPr lang="en-US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thuyết</a:t>
            </a: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hàm</a:t>
            </a: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mất</a:t>
            </a: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mát</a:t>
            </a: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triplet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35139E-B696-E01D-F022-3D348239AF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9748" y="1274522"/>
            <a:ext cx="4893501" cy="2757814"/>
          </a:xfrm>
        </p:spPr>
        <p:txBody>
          <a:bodyPr/>
          <a:lstStyle/>
          <a:p>
            <a:pPr marL="0" indent="0">
              <a:buNone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Đầu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mất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mát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triplet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gồm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3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bức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Anchor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bức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neo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đậu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Positive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bức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khác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nhưng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cùng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nhãn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anchor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Negative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bức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khác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nhãn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anchor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positive </a:t>
            </a:r>
          </a:p>
        </p:txBody>
      </p:sp>
      <p:pic>
        <p:nvPicPr>
          <p:cNvPr id="1026" name="Picture 2" descr="What are the advantages of using a triplet loss function over a ...">
            <a:extLst>
              <a:ext uri="{FF2B5EF4-FFF2-40B4-BE49-F238E27FC236}">
                <a16:creationId xmlns:a16="http://schemas.microsoft.com/office/drawing/2014/main" id="{19959893-9687-E867-698A-37A5165579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3458" y="1594728"/>
            <a:ext cx="6638794" cy="2757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4AA7970-D4AD-AF70-58F7-F80A3E9CA7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3091" y="5007819"/>
            <a:ext cx="8040345" cy="92447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E09315A-4185-07ED-389F-EC3C1FC5EC00}"/>
              </a:ext>
            </a:extLst>
          </p:cNvPr>
          <p:cNvSpPr txBox="1"/>
          <p:nvPr/>
        </p:nvSpPr>
        <p:spPr>
          <a:xfrm>
            <a:off x="279749" y="3983210"/>
            <a:ext cx="731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Lựa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chọn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đầu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bộ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3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khó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25318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BC5FCCE-D386-5B43-9030-6180A545F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7" y="158663"/>
            <a:ext cx="10131425" cy="780789"/>
          </a:xfrm>
        </p:spPr>
        <p:txBody>
          <a:bodyPr/>
          <a:lstStyle/>
          <a:p>
            <a:pPr algn="ctr"/>
            <a:r>
              <a:rPr lang="en-US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Hướng</a:t>
            </a: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endParaRPr lang="en-US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9C33777-8A77-CB41-2215-5176D7D2F0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12673" y="918992"/>
            <a:ext cx="8417174" cy="5780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1759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BC5FCCE-D386-5B43-9030-6180A545F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7" y="158663"/>
            <a:ext cx="10393450" cy="1256778"/>
          </a:xfrm>
        </p:spPr>
        <p:txBody>
          <a:bodyPr>
            <a:normAutofit/>
          </a:bodyPr>
          <a:lstStyle/>
          <a:p>
            <a:pPr algn="ctr"/>
            <a:r>
              <a:rPr lang="en-US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khuôn</a:t>
            </a: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mặt</a:t>
            </a: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áp</a:t>
            </a: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YOLO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D1B8557-A4F7-8229-5AB7-F4D1EA5328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87529" y="1680660"/>
            <a:ext cx="7800217" cy="429642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73161B3-EEC6-CA9C-75A9-8F584D9C2D89}"/>
              </a:ext>
            </a:extLst>
          </p:cNvPr>
          <p:cNvSpPr txBox="1"/>
          <p:nvPr/>
        </p:nvSpPr>
        <p:spPr>
          <a:xfrm>
            <a:off x="204254" y="2300784"/>
            <a:ext cx="3779023" cy="23185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Gồm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3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đối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tượng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342900" lvl="0" indent="-342900" algn="just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Đối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tượng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đeo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khẩu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trang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342900" lvl="0" indent="-342900" algn="just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Đối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tượng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đeo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khẩu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trang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đúng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342900" lvl="0" indent="-342900" algn="just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Đối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tượng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đeo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khẩu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trang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nhưng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sai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cách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638581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BC5FCCE-D386-5B43-9030-6180A545F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7" y="158663"/>
            <a:ext cx="10131425" cy="780789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Dataset </a:t>
            </a:r>
            <a:r>
              <a:rPr lang="en-US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khuôn</a:t>
            </a: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mặt</a:t>
            </a:r>
            <a:endParaRPr lang="en-US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EF9924D-978E-F0C4-8B1D-62AA6AB511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0927" y="3953190"/>
            <a:ext cx="3955072" cy="2627152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2753E5E-6E1D-63A5-3642-D3B6DB06BF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7628" y="3953189"/>
            <a:ext cx="3773445" cy="2627153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4D223B5-3FE1-B5C8-6BF9-DF9044D04588}"/>
              </a:ext>
            </a:extLst>
          </p:cNvPr>
          <p:cNvSpPr txBox="1"/>
          <p:nvPr/>
        </p:nvSpPr>
        <p:spPr>
          <a:xfrm>
            <a:off x="163391" y="1401022"/>
            <a:ext cx="3181058" cy="23483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Huấn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luyện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lần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1</a:t>
            </a:r>
          </a:p>
          <a:p>
            <a:pPr marL="342900" lvl="0" indent="-34290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8790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huấn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luyện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342900" lvl="0" indent="-34290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390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đánh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1085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kiểm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thử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F4F38FC-E64F-3A36-CB52-9B53F6E134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4449" y="1122205"/>
            <a:ext cx="2637742" cy="262715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0E6DC84-325B-AA20-3A16-EDD88ED481A7}"/>
              </a:ext>
            </a:extLst>
          </p:cNvPr>
          <p:cNvSpPr txBox="1"/>
          <p:nvPr/>
        </p:nvSpPr>
        <p:spPr>
          <a:xfrm>
            <a:off x="6437331" y="1401022"/>
            <a:ext cx="2858883" cy="1444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Huấn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luyện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lần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2</a:t>
            </a:r>
          </a:p>
          <a:p>
            <a:pPr marL="342900" lvl="0" indent="-34290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5200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huấn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luyện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342900" lvl="0" indent="-34290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1000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đánh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F3E918E-B4FC-740D-4556-CE71A51820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96214" y="1062299"/>
            <a:ext cx="2637743" cy="2687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50104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04C7E"/>
      </a:dk2>
      <a:lt2>
        <a:srgbClr val="EBEBEB"/>
      </a:lt2>
      <a:accent1>
        <a:srgbClr val="94CE67"/>
      </a:accent1>
      <a:accent2>
        <a:srgbClr val="49D1CD"/>
      </a:accent2>
      <a:accent3>
        <a:srgbClr val="61A5D6"/>
      </a:accent3>
      <a:accent4>
        <a:srgbClr val="9D8CD3"/>
      </a:accent4>
      <a:accent5>
        <a:srgbClr val="E45C8A"/>
      </a:accent5>
      <a:accent6>
        <a:srgbClr val="F98C61"/>
      </a:accent6>
      <a:hlink>
        <a:srgbClr val="AAF172"/>
      </a:hlink>
      <a:folHlink>
        <a:srgbClr val="E7F19A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E44E6A2F-09CD-4BE0-B42D-107FF03CEED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TM03457452[[fn=Celestial]]</Template>
  <TotalTime>898</TotalTime>
  <Words>524</Words>
  <Application>Microsoft Office PowerPoint</Application>
  <PresentationFormat>Widescreen</PresentationFormat>
  <Paragraphs>82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Calibri</vt:lpstr>
      <vt:lpstr>Calibri Light</vt:lpstr>
      <vt:lpstr>Symbol</vt:lpstr>
      <vt:lpstr>Times New Roman</vt:lpstr>
      <vt:lpstr>Celestial</vt:lpstr>
      <vt:lpstr>Đề tài: Nhận dạng khuôn mặt  ứng dụng trong hệ thống chấm công</vt:lpstr>
      <vt:lpstr>Nội dung chính</vt:lpstr>
      <vt:lpstr>Giới thiệu đề tài Nhận dạng khuôn mặt  ứng dụng trong hệ thống chấm công</vt:lpstr>
      <vt:lpstr>Sơ đồ tổng quan</vt:lpstr>
      <vt:lpstr>Lý thuyết YOLO</vt:lpstr>
      <vt:lpstr>Lý thuyết hàm mất mát triplet</vt:lpstr>
      <vt:lpstr>Hướng thực hiện</vt:lpstr>
      <vt:lpstr>Mô hình phát hiện khuôn mặt áp dụng YOLO</vt:lpstr>
      <vt:lpstr>Dataset của mô hình phát hiện khuôn mặt</vt:lpstr>
      <vt:lpstr>Kết quả thu được của mô hình phát hiện khuôn mặt</vt:lpstr>
      <vt:lpstr>Mô hình nhận dạng danh tính áp dụng Facenet</vt:lpstr>
      <vt:lpstr>Phương pháp phân loại áp dụng  learning simililarity</vt:lpstr>
      <vt:lpstr>Phương pháp phân loại áp dụng  Neural network</vt:lpstr>
      <vt:lpstr>Dataset của mô hình nhận diện danh tính</vt:lpstr>
      <vt:lpstr>Kết quả thu được của mô hình nhận diện danh tính</vt:lpstr>
      <vt:lpstr>Kết quả thu được của mô hình nhận diện danh tính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Đề tài: Nhận dạng khuôn mặt  ứng dụng trong hệ thống chấm công</dc:title>
  <dc:creator>Minh Đặng</dc:creator>
  <cp:lastModifiedBy>Minh Đặng</cp:lastModifiedBy>
  <cp:revision>5</cp:revision>
  <dcterms:created xsi:type="dcterms:W3CDTF">2023-01-05T09:45:58Z</dcterms:created>
  <dcterms:modified xsi:type="dcterms:W3CDTF">2023-01-06T23:04:17Z</dcterms:modified>
</cp:coreProperties>
</file>